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12" r:id="rId4"/>
    <p:sldId id="283" r:id="rId5"/>
    <p:sldId id="258" r:id="rId6"/>
    <p:sldId id="311" r:id="rId7"/>
    <p:sldId id="313" r:id="rId8"/>
    <p:sldId id="326" r:id="rId9"/>
    <p:sldId id="315" r:id="rId10"/>
    <p:sldId id="314" r:id="rId11"/>
    <p:sldId id="321" r:id="rId12"/>
    <p:sldId id="316" r:id="rId13"/>
    <p:sldId id="318" r:id="rId14"/>
    <p:sldId id="317" r:id="rId15"/>
    <p:sldId id="320" r:id="rId16"/>
    <p:sldId id="322" r:id="rId17"/>
    <p:sldId id="323" r:id="rId18"/>
    <p:sldId id="324" r:id="rId19"/>
    <p:sldId id="325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09" r:id="rId47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946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83274-B678-44EA-BAF4-0AA32708275B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0F6EA-BA0B-4E0F-AD6C-3654AF8E5B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241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6120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529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3702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7811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3287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043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2431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5468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9146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3846" y="536905"/>
            <a:ext cx="10484307" cy="5600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7254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1518" y="3"/>
            <a:ext cx="2564765" cy="127000"/>
          </a:xfrm>
          <a:custGeom>
            <a:avLst/>
            <a:gdLst/>
            <a:ahLst/>
            <a:cxnLst/>
            <a:rect l="l" t="t" r="r" b="b"/>
            <a:pathLst>
              <a:path w="2564765" h="127000">
                <a:moveTo>
                  <a:pt x="0" y="126488"/>
                </a:moveTo>
                <a:lnTo>
                  <a:pt x="2564236" y="126488"/>
                </a:lnTo>
                <a:lnTo>
                  <a:pt x="2564236" y="0"/>
                </a:lnTo>
                <a:lnTo>
                  <a:pt x="0" y="0"/>
                </a:lnTo>
                <a:lnTo>
                  <a:pt x="0" y="126488"/>
                </a:lnTo>
                <a:close/>
              </a:path>
            </a:pathLst>
          </a:custGeom>
          <a:solidFill>
            <a:srgbClr val="C85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095999"/>
            <a:ext cx="12191999" cy="761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5355" y="2102866"/>
            <a:ext cx="6584315" cy="18313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7254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342508E-E23F-BC1B-89D6-CF7BF3CC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953596"/>
            <a:ext cx="8153400" cy="1475404"/>
          </a:xfrm>
        </p:spPr>
        <p:txBody>
          <a:bodyPr/>
          <a:lstStyle/>
          <a:p>
            <a:pPr algn="ctr"/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Progettazione di un MPC </a:t>
            </a:r>
            <a:b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</a:b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per il controllo di un </a:t>
            </a:r>
            <a:b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</a:b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Continuous</a:t>
            </a: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-flow </a:t>
            </a: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Stirred</a:t>
            </a: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-Tank </a:t>
            </a: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Reactor</a:t>
            </a:r>
            <a:endParaRPr lang="it-IT" sz="3196" b="1" kern="1200" dirty="0">
              <a:solidFill>
                <a:srgbClr val="FFFFFF"/>
              </a:solidFill>
              <a:cs typeface="Rubik" pitchFamily="2" charset="-79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CE7C690-4732-5D8B-0BEC-4DD1DBB99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33400"/>
            <a:ext cx="6286500" cy="10858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86882C-DC50-ECB0-6F3F-A325957F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8150"/>
            <a:ext cx="2609171" cy="123825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8CE306-D504-25B0-D40A-703495C9CD92}"/>
              </a:ext>
            </a:extLst>
          </p:cNvPr>
          <p:cNvSpPr txBox="1"/>
          <p:nvPr/>
        </p:nvSpPr>
        <p:spPr>
          <a:xfrm>
            <a:off x="8763000" y="48768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Wasim Essbai - 1060652</a:t>
            </a:r>
          </a:p>
          <a:p>
            <a:r>
              <a:rPr lang="it-IT" dirty="0">
                <a:solidFill>
                  <a:schemeClr val="bg1"/>
                </a:solidFill>
              </a:rPr>
              <a:t>Matteo </a:t>
            </a:r>
            <a:r>
              <a:rPr lang="it-IT" dirty="0" err="1">
                <a:solidFill>
                  <a:schemeClr val="bg1"/>
                </a:solidFill>
              </a:rPr>
              <a:t>Verzeroli</a:t>
            </a:r>
            <a:r>
              <a:rPr lang="it-IT" dirty="0">
                <a:solidFill>
                  <a:schemeClr val="bg1"/>
                </a:solidFill>
              </a:rPr>
              <a:t> - 1057926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69E9FE-5FE7-ADDC-6690-C6C24E74648B}"/>
              </a:ext>
            </a:extLst>
          </p:cNvPr>
          <p:cNvSpPr txBox="1"/>
          <p:nvPr/>
        </p:nvSpPr>
        <p:spPr>
          <a:xfrm>
            <a:off x="914400" y="48768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Prof. Antonio Ferramosca</a:t>
            </a:r>
          </a:p>
          <a:p>
            <a:r>
              <a:rPr lang="it-IT" dirty="0">
                <a:solidFill>
                  <a:schemeClr val="bg1"/>
                </a:solidFill>
              </a:rPr>
              <a:t>Dott. Marco </a:t>
            </a:r>
            <a:r>
              <a:rPr lang="it-IT" dirty="0" err="1">
                <a:solidFill>
                  <a:schemeClr val="bg1"/>
                </a:solidFill>
              </a:rPr>
              <a:t>Polver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24341A-1072-DF17-A6CB-5A112D442863}"/>
              </a:ext>
            </a:extLst>
          </p:cNvPr>
          <p:cNvSpPr txBox="1"/>
          <p:nvPr/>
        </p:nvSpPr>
        <p:spPr>
          <a:xfrm>
            <a:off x="3694471" y="3506568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</a:t>
            </a:r>
            <a:r>
              <a:rPr lang="it-IT" dirty="0" err="1">
                <a:solidFill>
                  <a:schemeClr val="bg1"/>
                </a:solidFill>
              </a:rPr>
              <a:t>rogetto</a:t>
            </a:r>
            <a:r>
              <a:rPr lang="it-IT" dirty="0">
                <a:solidFill>
                  <a:schemeClr val="bg1"/>
                </a:solidFill>
              </a:rPr>
              <a:t> del corso Controllo Avanzato </a:t>
            </a:r>
            <a:r>
              <a:rPr lang="it-IT" dirty="0" err="1">
                <a:solidFill>
                  <a:schemeClr val="bg1"/>
                </a:solidFill>
              </a:rPr>
              <a:t>Multivariabile</a:t>
            </a:r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</a:rPr>
              <a:t>a.a</a:t>
            </a:r>
            <a:r>
              <a:rPr lang="it-IT" dirty="0">
                <a:solidFill>
                  <a:schemeClr val="bg1"/>
                </a:solidFill>
              </a:rPr>
              <a:t>. 2022-2023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Sistema tangente (1)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E29C7F9-5340-D5B2-32F9-8780536E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46" y="3403650"/>
            <a:ext cx="4427604" cy="115834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6072CA4-1836-9A01-1031-91771EA8D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59" y="4594848"/>
            <a:ext cx="4122777" cy="148602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FCC849-6E78-938C-7F21-56277C0A5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516" y="4514921"/>
            <a:ext cx="2842506" cy="137171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BDEBB23-7576-6A3C-69CB-FF25E59C6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588" y="4244297"/>
            <a:ext cx="3589331" cy="7011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21D9252-436E-B3EB-626F-359569467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46" y="1015983"/>
            <a:ext cx="9091448" cy="208044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67929D6-0717-0C68-683C-071BC0E14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2011" y="5007693"/>
            <a:ext cx="2606266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1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Sistema tangente (2)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5410200"/>
            <a:ext cx="8001000" cy="369332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Si discretizza il sistema con </a:t>
            </a:r>
            <a:r>
              <a:rPr lang="it-IT" kern="1200" dirty="0" err="1">
                <a:latin typeface="Arial"/>
                <a:cs typeface="Arial"/>
              </a:rPr>
              <a:t>Ts</a:t>
            </a:r>
            <a:r>
              <a:rPr lang="it-IT" kern="1200" dirty="0">
                <a:latin typeface="Arial"/>
                <a:cs typeface="Arial"/>
              </a:rPr>
              <a:t> = 1s.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2220262-DB64-A419-6F2B-AC771D66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39" y="1219200"/>
            <a:ext cx="9312447" cy="182895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7C72E9F-E12C-C984-FCBA-1FB3DF154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245819"/>
            <a:ext cx="1082134" cy="13564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2FDC305-1986-138F-E0EA-3CE39C406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3752593"/>
            <a:ext cx="1577477" cy="34293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82E627B-1831-CDF3-9161-336BC3F42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61" y="3752593"/>
            <a:ext cx="723963" cy="2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514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015737" cy="583870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Problema di ottimizzazione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CD43993-E84E-52D8-B05B-1CCB2B8A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02" y="1143000"/>
            <a:ext cx="7300593" cy="298729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85B692A-D88C-FDA5-5320-1C1DE81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26" y="4150520"/>
            <a:ext cx="5547841" cy="6020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63CF83D-BBED-0784-FE15-1CA8E97D0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757533"/>
            <a:ext cx="5005790" cy="127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97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0157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Problema di controllo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A63405D-7F94-6893-3C3E-B141CB283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605968"/>
            <a:ext cx="4808637" cy="164606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3C8634E-7487-C33F-DA4C-96512F1BE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701226"/>
            <a:ext cx="3444538" cy="14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66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  <a:endParaRPr lang="it-IT" sz="2400" b="1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670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3E87686B-F6B8-3042-4A16-EF5E80F5F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31738"/>
            <a:ext cx="6781800" cy="474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62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pic>
        <p:nvPicPr>
          <p:cNvPr id="7" name="Immagine 6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F75D39E4-83A8-2FDE-2B3B-DE5A1BF28B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371600"/>
            <a:ext cx="7657261" cy="452707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9830" y="160020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136385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Simulazione con MPC</a:t>
            </a:r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90E5B070-78F4-34B5-26FB-EF79C0317C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055721"/>
            <a:ext cx="8001000" cy="4746558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304772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827674C-C677-C7E5-FC45-A29749FF7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0600"/>
            <a:ext cx="8072247" cy="509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7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20201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Introduzione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Modellazione matematica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Formulazione del problema di controllo MPC</a:t>
            </a:r>
            <a:endParaRPr sz="2400" b="1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Implementazione e simulazioni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10000 *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8" name="Immagine 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DBB7C467-A648-9DFC-0B4D-81B03AB146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6" y="1021539"/>
            <a:ext cx="7124750" cy="499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35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9830" y="160020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10000 *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616537BD-2786-7FE6-F8B0-8B30980AD1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17" y="1021539"/>
            <a:ext cx="8558913" cy="50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7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10000 *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44DA34A-C4BC-4191-8579-F9A5528B4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1021539"/>
            <a:ext cx="8425281" cy="49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0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10000 *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28E465D-F981-0FB8-50F5-450165C74E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066800"/>
            <a:ext cx="8041216" cy="50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64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6EAA3C8A-9112-42E8-A0DF-A1E553D375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041204"/>
            <a:ext cx="7315200" cy="50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93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9830" y="160020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10" name="Immagine 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E2955ECB-DCDF-9FFF-5FAB-D937BC9685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1" y="1076954"/>
            <a:ext cx="8297943" cy="490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92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10" name="Immagine 9" descr="Immagine che contiene testo, diagramma, calligrafia&#10;&#10;Descrizione generata automaticamente">
            <a:extLst>
              <a:ext uri="{FF2B5EF4-FFF2-40B4-BE49-F238E27FC236}">
                <a16:creationId xmlns:a16="http://schemas.microsoft.com/office/drawing/2014/main" id="{51E29153-16BB-CA6E-77E4-E494E75F87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3000"/>
            <a:ext cx="8142266" cy="483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85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3485AF-6D9C-1A07-82C9-66B1BA69F0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125408"/>
            <a:ext cx="7748834" cy="489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58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10" name="Immagine 9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E0C9FE65-ACC4-D51D-3904-37B10E8D08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38" y="1143000"/>
            <a:ext cx="822226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0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9830" y="160020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F8A258D8-F7D9-4302-CCAF-DEAD8263FB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847920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51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8285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16F5C6D8-0C7F-B637-121F-EDF9761FC1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2" y="1044169"/>
            <a:ext cx="8039943" cy="47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25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EF6E0838-7B56-059E-0F4B-0063ED3AE7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1066800"/>
            <a:ext cx="783274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98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5: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3352800" cy="412420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Problema </a:t>
            </a:r>
            <a:r>
              <a:rPr lang="it-IT" kern="1200" dirty="0" err="1">
                <a:latin typeface="Arial"/>
                <a:cs typeface="Arial"/>
              </a:rPr>
              <a:t>infeasible</a:t>
            </a:r>
            <a:endParaRPr lang="it-IT" kern="1200" dirty="0">
              <a:latin typeface="Arial"/>
              <a:cs typeface="Arial"/>
            </a:endParaRPr>
          </a:p>
        </p:txBody>
      </p:sp>
      <p:pic>
        <p:nvPicPr>
          <p:cNvPr id="5" name="Immagine 4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C5FCF60F-552C-C6C6-2770-914831367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793643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80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412420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highlight>
                  <a:srgbClr val="FFFF00"/>
                </a:highlight>
                <a:latin typeface="Arial"/>
                <a:cs typeface="Arial"/>
              </a:rPr>
              <a:t>COMMENTI?</a:t>
            </a:r>
          </a:p>
        </p:txBody>
      </p:sp>
      <p:pic>
        <p:nvPicPr>
          <p:cNvPr id="6" name="Immagine 5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52D24982-C533-42D4-8814-2F1305C2E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2" y="1021539"/>
            <a:ext cx="7035377" cy="49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15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9830" y="160020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0D51FA41-8EC4-7D55-802B-30595B3B70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50658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97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EAA51C96-DB94-E2A8-8473-0F04DAFFF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41859"/>
            <a:ext cx="8480615" cy="503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9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6DD11FF-DCFF-FF3A-F5B0-0E51A1796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96" y="1066800"/>
            <a:ext cx="7834242" cy="495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09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412420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highlight>
                  <a:srgbClr val="FFFF00"/>
                </a:highlight>
                <a:latin typeface="Arial"/>
                <a:cs typeface="Arial"/>
              </a:rPr>
              <a:t>COMMENTI?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67BADA-4AB0-C123-1BA9-7FB164375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2" y="1021539"/>
            <a:ext cx="7167880" cy="50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39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9830" y="160020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3213A8FF-F17E-9066-3C3F-5587C265DD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52019"/>
            <a:ext cx="8325605" cy="49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2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CE9A3FF-C25F-E959-F1E7-91D2D21C7B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82" y="1021539"/>
            <a:ext cx="8445032" cy="50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1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991CC-81CF-6B63-E95C-0C92E495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9301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Descrizione del sistema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E377BEC-4684-1669-EF4C-A8374DB08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57" y="1828800"/>
            <a:ext cx="4463141" cy="31242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1CC0F4-C9E0-20AF-63E6-D780D50A4A6D}"/>
              </a:ext>
            </a:extLst>
          </p:cNvPr>
          <p:cNvSpPr txBox="1"/>
          <p:nvPr/>
        </p:nvSpPr>
        <p:spPr>
          <a:xfrm>
            <a:off x="533399" y="1295400"/>
            <a:ext cx="68144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Un reattore chimico CSTR (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Continuous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-flow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Stirred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-Tank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Reactor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), noto anche come "reattore continuo a serbatoio agitato", è un tipo ideale di reattore continuo che consiste in un serbatoio alimentato da un flusso costante di materia.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Il reattore è dotato di un sistema di agitazione, grazie al quale si garantisce di avere una composizione uniforme in tutto il serbatoio.</a:t>
            </a:r>
          </a:p>
        </p:txBody>
      </p:sp>
    </p:spTree>
    <p:extLst>
      <p:ext uri="{BB962C8B-B14F-4D97-AF65-F5344CB8AC3E}">
        <p14:creationId xmlns:p14="http://schemas.microsoft.com/office/powerpoint/2010/main" val="271170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336CBB6B-60A5-7B0B-692C-62900A0C39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28700"/>
            <a:ext cx="7591738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9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5" name="Immagine 4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75F18F84-D829-E0B6-4FF4-3A671DA7F5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3" y="1057099"/>
            <a:ext cx="7113870" cy="496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09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7BEFF89-34A7-EEFA-205B-5EF815C7981A}"/>
              </a:ext>
            </a:extLst>
          </p:cNvPr>
          <p:cNvSpPr txBox="1">
            <a:spLocks/>
          </p:cNvSpPr>
          <p:nvPr/>
        </p:nvSpPr>
        <p:spPr>
          <a:xfrm>
            <a:off x="8534400" y="1705451"/>
            <a:ext cx="2891538" cy="5232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>
                <a:highlight>
                  <a:srgbClr val="FFFF00"/>
                </a:highlight>
                <a:latin typeface="Arial"/>
                <a:cs typeface="Arial"/>
              </a:rPr>
              <a:t>AGGIUNGERE VOLUMI MAGARI PER VEDERE DIFFERENZA?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9" name="Immagine 8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33D7A5C0-E00D-882C-7121-1A15F716DB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2" y="1173709"/>
            <a:ext cx="7601847" cy="45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33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Simulazione con MPC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C080984C-CC4F-39B5-054F-2303C8B44AAA}"/>
              </a:ext>
            </a:extLst>
          </p:cNvPr>
          <p:cNvSpPr txBox="1">
            <a:spLocks/>
          </p:cNvSpPr>
          <p:nvPr/>
        </p:nvSpPr>
        <p:spPr>
          <a:xfrm>
            <a:off x="8534400" y="1705451"/>
            <a:ext cx="2891538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9" name="Immagine 8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F7390998-849C-B0F1-DEAF-3EA933830E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9" y="1143000"/>
            <a:ext cx="819245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40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Traiettoria dei singoli stati e ingresso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1D9BAC7-72F5-03DA-7B18-0077215294FD}"/>
              </a:ext>
            </a:extLst>
          </p:cNvPr>
          <p:cNvSpPr txBox="1">
            <a:spLocks/>
          </p:cNvSpPr>
          <p:nvPr/>
        </p:nvSpPr>
        <p:spPr>
          <a:xfrm>
            <a:off x="990600" y="2057400"/>
            <a:ext cx="2891538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985D405-6BEC-7167-329C-020DDA51E1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38" y="1219200"/>
            <a:ext cx="7365744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3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D0562F-7B88-6CF4-3D5C-56B0A3474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4062651"/>
          </a:xfrm>
        </p:spPr>
        <p:txBody>
          <a:bodyPr/>
          <a:lstStyle/>
          <a:p>
            <a:r>
              <a:rPr lang="en-GB" dirty="0"/>
              <a:t>AGGIUNGERE PLOT CON TRAIETTORIA STATI SOVRAPPOSTI DELLE DIFFERENTI SIMULAZIONI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320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CE7C690-4732-5D8B-0BEC-4DD1DBB99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33400"/>
            <a:ext cx="6286500" cy="10858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86882C-DC50-ECB0-6F3F-A325957F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8150"/>
            <a:ext cx="2609171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2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6156554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spc="-5" dirty="0">
                <a:latin typeface="Arial"/>
                <a:cs typeface="Arial"/>
              </a:rPr>
              <a:t>Descrizione del problema (1)</a:t>
            </a:r>
            <a:endParaRPr sz="3500" b="1" spc="-5" dirty="0">
              <a:latin typeface="Arial"/>
              <a:cs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0E9C68-B087-7818-4846-A07F3359A86C}"/>
              </a:ext>
            </a:extLst>
          </p:cNvPr>
          <p:cNvSpPr txBox="1"/>
          <p:nvPr/>
        </p:nvSpPr>
        <p:spPr>
          <a:xfrm>
            <a:off x="1295400" y="1447800"/>
            <a:ext cx="8458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Dato un CSTR in cui sta avvenendo una reazione A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  <a:sym typeface="Wingdings" panose="05000000000000000000" pitchFamily="2" charset="2"/>
              </a:rPr>
              <a:t> B, si vuole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controllare la concentrazione del reagente A (C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 usando la tecnica Model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Predictive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 Control (MPC).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 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può essere controllata tramite la temperatura del refrigerante (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T</a:t>
            </a:r>
            <a:r>
              <a:rPr lang="it-IT" sz="2400" baseline="-25000" dirty="0" err="1">
                <a:solidFill>
                  <a:srgbClr val="172542"/>
                </a:solidFill>
                <a:latin typeface="Arial"/>
                <a:cs typeface="Arial"/>
              </a:rPr>
              <a:t>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Bisogna tenere che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T</a:t>
            </a:r>
            <a:r>
              <a:rPr lang="it-IT" sz="2400" baseline="-25000" dirty="0" err="1">
                <a:solidFill>
                  <a:srgbClr val="172542"/>
                </a:solidFill>
                <a:latin typeface="Arial"/>
                <a:cs typeface="Arial"/>
              </a:rPr>
              <a:t>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 deve essere compresa tra 280K e 310K.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deve essere compresa tra 0,38mol/l e 0,954mol/l.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6156554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spc="-5" dirty="0">
                <a:latin typeface="Arial"/>
                <a:cs typeface="Arial"/>
              </a:rPr>
              <a:t>Descrizione del problema (2)</a:t>
            </a:r>
            <a:endParaRPr sz="3500" b="1" spc="-5" dirty="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FCA10BB-2E8E-F197-60EB-5DA9806DF38B}"/>
                  </a:ext>
                </a:extLst>
              </p:cNvPr>
              <p:cNvSpPr txBox="1"/>
              <p:nvPr/>
            </p:nvSpPr>
            <p:spPr>
              <a:xfrm>
                <a:off x="1447800" y="1524000"/>
                <a:ext cx="9601200" cy="3449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La condizione iniziale è: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A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=0.853 [mol/l], concentrazione del reagente A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T=296.986 [K], la temperatura nel reattore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T</a:t>
                </a:r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=292 [K], la temperatura del liquido di raffreddamento nel rivestimento.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Si vuole controllare il sistema all’equilibrio 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𝐶</m:t>
                        </m:r>
                      </m:e>
                    </m:acc>
                  </m:oMath>
                </a14:m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A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=0.5054 [mol/l], 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𝑇</m:t>
                        </m:r>
                      </m:e>
                    </m:acc>
                  </m:oMath>
                </a14:m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=315.5491 [K], 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𝑇</m:t>
                        </m:r>
                      </m:e>
                    </m:acc>
                  </m:oMath>
                </a14:m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=308 [K].</a:t>
                </a: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FCA10BB-2E8E-F197-60EB-5DA9806D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524000"/>
                <a:ext cx="9601200" cy="3449727"/>
              </a:xfrm>
              <a:prstGeom prst="rect">
                <a:avLst/>
              </a:prstGeom>
              <a:blipFill>
                <a:blip r:embed="rId2"/>
                <a:stretch>
                  <a:fillRect l="-889" t="-1237" r="-952" b="-22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52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568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Modello non lineare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2947069-1062-7D40-023C-6FCC5974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81200"/>
            <a:ext cx="9114310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4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Equilibrio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6255A20-92E3-9A75-F179-7C2019632E67}"/>
              </a:ext>
            </a:extLst>
          </p:cNvPr>
          <p:cNvSpPr txBox="1"/>
          <p:nvPr/>
        </p:nvSpPr>
        <p:spPr>
          <a:xfrm>
            <a:off x="842263" y="14478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 vuole controllare il sistema nel punto di equilibrio: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82314B8-BFF1-8E7B-EEE8-CEB008FD715E}"/>
                  </a:ext>
                </a:extLst>
              </p:cNvPr>
              <p:cNvSpPr txBox="1"/>
              <p:nvPr/>
            </p:nvSpPr>
            <p:spPr>
              <a:xfrm>
                <a:off x="847342" y="2438400"/>
                <a:ext cx="6010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L</a:t>
                </a:r>
                <a:r>
                  <a:rPr lang="it-IT" dirty="0"/>
                  <a:t>’ingresso di equilibrio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/>
                  <a:t> si ottiene dalla terza equazione: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82314B8-BFF1-8E7B-EEE8-CEB008FD7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2" y="2438400"/>
                <a:ext cx="6010657" cy="369332"/>
              </a:xfrm>
              <a:prstGeom prst="rect">
                <a:avLst/>
              </a:prstGeom>
              <a:blipFill>
                <a:blip r:embed="rId2"/>
                <a:stretch>
                  <a:fillRect l="-811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ACA1B1F1-A521-63AE-EC89-D8D0A9AF1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984043"/>
            <a:ext cx="2941575" cy="78492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7774D8-A596-EEB9-4B80-BCD52D968CA3}"/>
              </a:ext>
            </a:extLst>
          </p:cNvPr>
          <p:cNvSpPr txBox="1"/>
          <p:nvPr/>
        </p:nvSpPr>
        <p:spPr>
          <a:xfrm>
            <a:off x="842263" y="3680937"/>
            <a:ext cx="6010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 cui:</a:t>
            </a:r>
          </a:p>
          <a:p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4B4FB87-DEB0-0ADC-2CE9-AD88C7AE7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900882"/>
            <a:ext cx="2781541" cy="146316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552E3D9-88B9-12AC-C05B-168F36198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113889"/>
            <a:ext cx="1531753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</TotalTime>
  <Words>1188</Words>
  <Application>Microsoft Office PowerPoint</Application>
  <PresentationFormat>Widescreen</PresentationFormat>
  <Paragraphs>247</Paragraphs>
  <Slides>46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2" baseType="lpstr">
      <vt:lpstr>Arial</vt:lpstr>
      <vt:lpstr>Arial MT</vt:lpstr>
      <vt:lpstr>Calibri</vt:lpstr>
      <vt:lpstr>Cambria Math</vt:lpstr>
      <vt:lpstr>Trebuchet MS</vt:lpstr>
      <vt:lpstr>Office Theme</vt:lpstr>
      <vt:lpstr>Progettazione di un MPC  per il controllo di un  Continuous-flow Stirred-Tank Reactor</vt:lpstr>
      <vt:lpstr>Outline</vt:lpstr>
      <vt:lpstr>Outline</vt:lpstr>
      <vt:lpstr>Descrizione del sistema</vt:lpstr>
      <vt:lpstr>Descrizione del problema (1)</vt:lpstr>
      <vt:lpstr>Descrizione del problema (2)</vt:lpstr>
      <vt:lpstr>Outline</vt:lpstr>
      <vt:lpstr>Modello non lineare</vt:lpstr>
      <vt:lpstr>Equilibrio</vt:lpstr>
      <vt:lpstr>Sistema tangente (1)</vt:lpstr>
      <vt:lpstr>Sistema tangente (2)</vt:lpstr>
      <vt:lpstr>Outline</vt:lpstr>
      <vt:lpstr>Problema di ottimizzazione</vt:lpstr>
      <vt:lpstr>Problema di controllo</vt:lpstr>
      <vt:lpstr>Outline</vt:lpstr>
      <vt:lpstr>Simulazione 1: Control invariant set</vt:lpstr>
      <vt:lpstr>Simulazione 1: N-Step controllable set</vt:lpstr>
      <vt:lpstr>Simulazione 1: Simulazione con MPC</vt:lpstr>
      <vt:lpstr>Simulazione 1: Traiettoria dei singoli stati e ingresso</vt:lpstr>
      <vt:lpstr>Simulazione 2: Control invariant set</vt:lpstr>
      <vt:lpstr>Simulazione 2: N-Step controllable set</vt:lpstr>
      <vt:lpstr>Simulazione 2: Simulazione con MPC</vt:lpstr>
      <vt:lpstr>Simulazione 2: Traiettoria dei singoli stati e ingresso</vt:lpstr>
      <vt:lpstr>Simulazione 3: Control invariant set</vt:lpstr>
      <vt:lpstr>Simulazione 3: N-Step controllable set</vt:lpstr>
      <vt:lpstr>Simulazione 3: Simulazione con MPC</vt:lpstr>
      <vt:lpstr>Simulazione 3: Traiettoria dei singoli stati e ingresso</vt:lpstr>
      <vt:lpstr>Simulazione 4: Control invariant set</vt:lpstr>
      <vt:lpstr>Simulazione 4: N-Step controllable set</vt:lpstr>
      <vt:lpstr>Simulazione 4: Simulazione con MPC</vt:lpstr>
      <vt:lpstr>Simulazione 4: Traiettoria dei singoli stati e ingresso</vt:lpstr>
      <vt:lpstr>Simulazione 5: Control invariant set</vt:lpstr>
      <vt:lpstr>Simulazione 6: Control invariant set</vt:lpstr>
      <vt:lpstr>Simulazione 6: N-Step controllable set</vt:lpstr>
      <vt:lpstr>Simulazione 6: Simulazione con MPC</vt:lpstr>
      <vt:lpstr>Simulazione 6: Traiettoria dei singoli stati e ingresso</vt:lpstr>
      <vt:lpstr>Simulazione 7: Control invariant set</vt:lpstr>
      <vt:lpstr>Simulazione 7: N-Step controllable set</vt:lpstr>
      <vt:lpstr>Simulazione 7: Simulazione con MPC</vt:lpstr>
      <vt:lpstr>Simulazione 7: Traiettoria dei singoli stati e ingresso</vt:lpstr>
      <vt:lpstr>Simulazione 8: Control invariant set</vt:lpstr>
      <vt:lpstr>Simulazione 8: N-Step controllable set</vt:lpstr>
      <vt:lpstr>Simulazione 8: Simulazione con MPC</vt:lpstr>
      <vt:lpstr>Simulazione 8: Traiettoria dei singoli stati e ingresso</vt:lpstr>
      <vt:lpstr>AGGIUNGERE PLOT CON TRAIETTORIA STATI SOVRAPPOSTI DELLE DIFFERENTI SIMULAZIONI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Matteo Verzeroli</cp:lastModifiedBy>
  <cp:revision>61</cp:revision>
  <dcterms:created xsi:type="dcterms:W3CDTF">2023-06-09T13:30:23Z</dcterms:created>
  <dcterms:modified xsi:type="dcterms:W3CDTF">2023-07-17T16:18:52Z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2023-06-09T00:00:00Z</vt:filetime>
  </property>
</Properties>
</file>